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8" r:id="rId2"/>
    <p:sldId id="272" r:id="rId3"/>
    <p:sldId id="287" r:id="rId4"/>
    <p:sldId id="286" r:id="rId5"/>
    <p:sldId id="263" r:id="rId6"/>
    <p:sldId id="288" r:id="rId7"/>
    <p:sldId id="260" r:id="rId8"/>
    <p:sldId id="273" r:id="rId9"/>
    <p:sldId id="266" r:id="rId10"/>
    <p:sldId id="267" r:id="rId11"/>
    <p:sldId id="268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5" r:id="rId22"/>
    <p:sldId id="284" r:id="rId23"/>
    <p:sldId id="269" r:id="rId24"/>
    <p:sldId id="271" r:id="rId25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DB Adman X" panose="02000506090000020004" charset="-34"/>
      <p:regular r:id="rId32"/>
      <p:boldItalic r:id="rId33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27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868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342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632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740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690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1483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360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861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733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999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582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878E0-A9EE-4FAE-88C5-B2CC6457B3AD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DA9B2-8542-490F-B75C-62F34A7680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4708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4.jpg"/><Relationship Id="rId7" Type="http://schemas.openxmlformats.org/officeDocument/2006/relationships/slide" Target="slide8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slide" Target="slide12.xml"/><Relationship Id="rId5" Type="http://schemas.openxmlformats.org/officeDocument/2006/relationships/slide" Target="slide3.xml"/><Relationship Id="rId10" Type="http://schemas.openxmlformats.org/officeDocument/2006/relationships/slide" Target="slide11.xml"/><Relationship Id="rId4" Type="http://schemas.openxmlformats.org/officeDocument/2006/relationships/image" Target="../media/image4.png"/><Relationship Id="rId9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5.jpg"/><Relationship Id="rId7" Type="http://schemas.openxmlformats.org/officeDocument/2006/relationships/slide" Target="slide8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slide" Target="slide12.xml"/><Relationship Id="rId5" Type="http://schemas.openxmlformats.org/officeDocument/2006/relationships/slide" Target="slide3.xml"/><Relationship Id="rId10" Type="http://schemas.openxmlformats.org/officeDocument/2006/relationships/slide" Target="slide11.xml"/><Relationship Id="rId4" Type="http://schemas.openxmlformats.org/officeDocument/2006/relationships/image" Target="../media/image4.png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6.jpg"/><Relationship Id="rId7" Type="http://schemas.openxmlformats.org/officeDocument/2006/relationships/slide" Target="slide8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slide" Target="slide12.xml"/><Relationship Id="rId5" Type="http://schemas.openxmlformats.org/officeDocument/2006/relationships/slide" Target="slide3.xml"/><Relationship Id="rId10" Type="http://schemas.openxmlformats.org/officeDocument/2006/relationships/slide" Target="slide11.xml"/><Relationship Id="rId4" Type="http://schemas.openxmlformats.org/officeDocument/2006/relationships/image" Target="../media/image4.png"/><Relationship Id="rId9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37.jpg"/><Relationship Id="rId7" Type="http://schemas.openxmlformats.org/officeDocument/2006/relationships/slide" Target="slide13.xml"/><Relationship Id="rId12" Type="http://schemas.openxmlformats.org/officeDocument/2006/relationships/slide" Target="slide9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slide" Target="slide17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image" Target="../media/image4.png"/><Relationship Id="rId9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8.jpg"/><Relationship Id="rId7" Type="http://schemas.openxmlformats.org/officeDocument/2006/relationships/slide" Target="slide9.xml"/><Relationship Id="rId12" Type="http://schemas.openxmlformats.org/officeDocument/2006/relationships/slide" Target="slide17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slide" Target="slide16.xml"/><Relationship Id="rId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9.jpg"/><Relationship Id="rId7" Type="http://schemas.openxmlformats.org/officeDocument/2006/relationships/slide" Target="slide9.xml"/><Relationship Id="rId12" Type="http://schemas.openxmlformats.org/officeDocument/2006/relationships/slide" Target="slide17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slide" Target="slide16.xml"/><Relationship Id="rId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40.jpg"/><Relationship Id="rId7" Type="http://schemas.openxmlformats.org/officeDocument/2006/relationships/slide" Target="slide9.xml"/><Relationship Id="rId12" Type="http://schemas.openxmlformats.org/officeDocument/2006/relationships/slide" Target="slide17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slide" Target="slide16.xml"/><Relationship Id="rId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41.jpg"/><Relationship Id="rId7" Type="http://schemas.openxmlformats.org/officeDocument/2006/relationships/slide" Target="slide9.xml"/><Relationship Id="rId12" Type="http://schemas.openxmlformats.org/officeDocument/2006/relationships/slide" Target="slide17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slide" Target="slide16.xml"/><Relationship Id="rId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42.jpg"/><Relationship Id="rId7" Type="http://schemas.openxmlformats.org/officeDocument/2006/relationships/slide" Target="slide9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slide" Target="slide3.xml"/><Relationship Id="rId10" Type="http://schemas.openxmlformats.org/officeDocument/2006/relationships/slide" Target="slide20.xml"/><Relationship Id="rId4" Type="http://schemas.openxmlformats.org/officeDocument/2006/relationships/image" Target="../media/image4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43.jpg"/><Relationship Id="rId7" Type="http://schemas.openxmlformats.org/officeDocument/2006/relationships/slide" Target="slide9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slide" Target="slide3.xml"/><Relationship Id="rId10" Type="http://schemas.openxmlformats.org/officeDocument/2006/relationships/slide" Target="slide20.xml"/><Relationship Id="rId4" Type="http://schemas.openxmlformats.org/officeDocument/2006/relationships/image" Target="../media/image4.png"/><Relationship Id="rId9" Type="http://schemas.openxmlformats.org/officeDocument/2006/relationships/slide" Target="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3.emf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44.jpg"/><Relationship Id="rId7" Type="http://schemas.openxmlformats.org/officeDocument/2006/relationships/slide" Target="slide9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slide" Target="slide3.xml"/><Relationship Id="rId10" Type="http://schemas.openxmlformats.org/officeDocument/2006/relationships/slide" Target="slide20.xml"/><Relationship Id="rId4" Type="http://schemas.openxmlformats.org/officeDocument/2006/relationships/image" Target="../media/image4.png"/><Relationship Id="rId9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45.jpg"/><Relationship Id="rId7" Type="http://schemas.openxmlformats.org/officeDocument/2006/relationships/slide" Target="slide9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slide" Target="slide3.xml"/><Relationship Id="rId10" Type="http://schemas.openxmlformats.org/officeDocument/2006/relationships/slide" Target="slide22.xml"/><Relationship Id="rId4" Type="http://schemas.openxmlformats.org/officeDocument/2006/relationships/image" Target="../media/image4.png"/><Relationship Id="rId9" Type="http://schemas.openxmlformats.org/officeDocument/2006/relationships/slide" Target="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46.jpg"/><Relationship Id="rId7" Type="http://schemas.openxmlformats.org/officeDocument/2006/relationships/slide" Target="slide9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slide" Target="slide3.xml"/><Relationship Id="rId10" Type="http://schemas.openxmlformats.org/officeDocument/2006/relationships/slide" Target="slide22.xml"/><Relationship Id="rId4" Type="http://schemas.openxmlformats.org/officeDocument/2006/relationships/image" Target="../media/image4.png"/><Relationship Id="rId9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emf"/><Relationship Id="rId10" Type="http://schemas.openxmlformats.org/officeDocument/2006/relationships/image" Target="../media/image52.jpeg"/><Relationship Id="rId4" Type="http://schemas.openxmlformats.org/officeDocument/2006/relationships/slide" Target="slide3.xml"/><Relationship Id="rId9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.emf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f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2.JPG"/><Relationship Id="rId7" Type="http://schemas.openxmlformats.org/officeDocument/2006/relationships/slide" Target="slide8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slide" Target="slide12.xml"/><Relationship Id="rId5" Type="http://schemas.openxmlformats.org/officeDocument/2006/relationships/slide" Target="slide3.xml"/><Relationship Id="rId10" Type="http://schemas.openxmlformats.org/officeDocument/2006/relationships/slide" Target="slide11.xml"/><Relationship Id="rId4" Type="http://schemas.openxmlformats.org/officeDocument/2006/relationships/image" Target="../media/image4.png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3.jpg"/><Relationship Id="rId7" Type="http://schemas.openxmlformats.org/officeDocument/2006/relationships/slide" Target="slide8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11" Type="http://schemas.openxmlformats.org/officeDocument/2006/relationships/slide" Target="slide12.xml"/><Relationship Id="rId5" Type="http://schemas.openxmlformats.org/officeDocument/2006/relationships/slide" Target="slide3.xml"/><Relationship Id="rId10" Type="http://schemas.openxmlformats.org/officeDocument/2006/relationships/slide" Target="slide11.xml"/><Relationship Id="rId4" Type="http://schemas.openxmlformats.org/officeDocument/2006/relationships/image" Target="../media/image4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5530" y="3659464"/>
            <a:ext cx="121764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WALAILAK UNIVERSITY</a:t>
            </a:r>
            <a:endParaRPr lang="th-TH" sz="4000" dirty="0">
              <a:solidFill>
                <a:srgbClr val="7030A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641" y="1718970"/>
            <a:ext cx="1052717" cy="1822009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0" y="4263289"/>
            <a:ext cx="12176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400" dirty="0">
                <a:solidFill>
                  <a:srgbClr val="7030A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มหาวิทยาลัยวลัยลักษณ์</a:t>
            </a:r>
          </a:p>
        </p:txBody>
      </p:sp>
      <p:pic>
        <p:nvPicPr>
          <p:cNvPr id="8" name="รูปภาพ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434" y="4604319"/>
            <a:ext cx="333602" cy="3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5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0"/>
            <a:ext cx="3867293" cy="6857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15" name="สี่เหลี่ยมผืนผ้า 14">
            <a:hlinkClick r:id="rId7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แพทย์ฯ</a:t>
            </a:r>
          </a:p>
        </p:txBody>
      </p:sp>
      <p:sp>
        <p:nvSpPr>
          <p:cNvPr id="16" name="สี่เหลี่ยมผืนผ้า 15">
            <a:hlinkClick r:id="rId8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เภสัชฯ</a:t>
            </a:r>
          </a:p>
        </p:txBody>
      </p:sp>
      <p:sp>
        <p:nvSpPr>
          <p:cNvPr id="17" name="สี่เหลี่ยมผืนผ้า 16">
            <a:hlinkClick r:id="rId9" action="ppaction://hlinksldjump"/>
          </p:cNvPr>
          <p:cNvSpPr/>
          <p:nvPr/>
        </p:nvSpPr>
        <p:spPr>
          <a:xfrm>
            <a:off x="40496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พยาบาล</a:t>
            </a:r>
          </a:p>
        </p:txBody>
      </p:sp>
      <p:sp>
        <p:nvSpPr>
          <p:cNvPr id="18" name="สี่เหลี่ยมผืนผ้า 17">
            <a:hlinkClick r:id="rId10" action="ppaction://hlinksldjump"/>
          </p:cNvPr>
          <p:cNvSpPr/>
          <p:nvPr/>
        </p:nvSpPr>
        <p:spPr>
          <a:xfrm>
            <a:off x="5345072" y="6360205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สห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เวชฯ</a:t>
            </a:r>
          </a:p>
        </p:txBody>
      </p:sp>
      <p:sp>
        <p:nvSpPr>
          <p:cNvPr id="19" name="สี่เหลี่ยมผืนผ้า 18">
            <a:hlinkClick r:id="rId11" action="ppaction://hlinksldjump"/>
          </p:cNvPr>
          <p:cNvSpPr/>
          <p:nvPr/>
        </p:nvSpPr>
        <p:spPr>
          <a:xfrm>
            <a:off x="6640472" y="6360205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สาธา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ฯ</a:t>
            </a:r>
          </a:p>
        </p:txBody>
      </p:sp>
      <p:sp>
        <p:nvSpPr>
          <p:cNvPr id="20" name="สี่เหลี่ยมผืนผ้า 19">
            <a:hlinkClick r:id="rId8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8364605" y="728994"/>
            <a:ext cx="37673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6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พยาบาลศาสตร์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9063514" y="1483047"/>
            <a:ext cx="2196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Nursing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1321569" y="1596488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1583058" y="2006267"/>
            <a:ext cx="585128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พยาบาลศาสตร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 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: GPAX 3.00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26,900-.</a:t>
            </a:r>
          </a:p>
          <a:p>
            <a:endParaRPr lang="th-TH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ประกาศนียบัตรผู้ช่วยพยาบาล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: GPAX -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25,400-.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42521" y="728994"/>
            <a:ext cx="2053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กลุ่มวิทยาศาสตร์สุขภาพ</a:t>
            </a:r>
          </a:p>
        </p:txBody>
      </p:sp>
    </p:spTree>
    <p:extLst>
      <p:ext uri="{BB962C8B-B14F-4D97-AF65-F5344CB8AC3E}">
        <p14:creationId xmlns:p14="http://schemas.microsoft.com/office/powerpoint/2010/main" val="2639096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0"/>
            <a:ext cx="3867292" cy="6857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8613071" y="728994"/>
            <a:ext cx="32704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60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สห</a:t>
            </a:r>
            <a:r>
              <a:rPr lang="th-TH" sz="600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เวชศาสตร์</a:t>
            </a:r>
            <a:endParaRPr lang="th-TH" sz="60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1470014"/>
            <a:ext cx="3867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Allied Health Sciences</a:t>
            </a:r>
            <a:endParaRPr lang="th-TH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1321569" y="1055297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1583058" y="1465076"/>
            <a:ext cx="6530955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วท.บ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. เทคนิคการแพทย์ </a:t>
            </a: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       GPAX 3.50   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27,400-.</a:t>
            </a:r>
          </a:p>
          <a:p>
            <a:pPr marL="571500" indent="-571500">
              <a:buFontTx/>
              <a:buChar char="-"/>
            </a:pPr>
            <a:endParaRPr lang="th-TH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วท.บ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. วิชากายภาพบำบัด </a:t>
            </a:r>
            <a:endParaRPr lang="en-US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       GPAX 3.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25   ค่าเทอม 27,400-.</a:t>
            </a:r>
          </a:p>
          <a:p>
            <a:endParaRPr lang="th-TH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สาขาเทคนิคการแพทย์ 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(Bilingual) </a:t>
            </a: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       GPAX 3.00   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48,900-.</a:t>
            </a: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15" name="สี่เหลี่ยมผืนผ้า 14">
            <a:hlinkClick r:id="rId7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แพทย์ฯ</a:t>
            </a:r>
          </a:p>
        </p:txBody>
      </p:sp>
      <p:sp>
        <p:nvSpPr>
          <p:cNvPr id="16" name="สี่เหลี่ยมผืนผ้า 15">
            <a:hlinkClick r:id="rId8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เภสัชฯ</a:t>
            </a:r>
          </a:p>
        </p:txBody>
      </p:sp>
      <p:sp>
        <p:nvSpPr>
          <p:cNvPr id="17" name="สี่เหลี่ยมผืนผ้า 16">
            <a:hlinkClick r:id="rId9" action="ppaction://hlinksldjump"/>
          </p:cNvPr>
          <p:cNvSpPr/>
          <p:nvPr/>
        </p:nvSpPr>
        <p:spPr>
          <a:xfrm>
            <a:off x="40496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พยาบาล</a:t>
            </a:r>
          </a:p>
        </p:txBody>
      </p:sp>
      <p:sp>
        <p:nvSpPr>
          <p:cNvPr id="18" name="สี่เหลี่ยมผืนผ้า 17">
            <a:hlinkClick r:id="rId10" action="ppaction://hlinksldjump"/>
          </p:cNvPr>
          <p:cNvSpPr/>
          <p:nvPr/>
        </p:nvSpPr>
        <p:spPr>
          <a:xfrm>
            <a:off x="5345072" y="6360205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สห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เวชฯ</a:t>
            </a:r>
          </a:p>
        </p:txBody>
      </p:sp>
      <p:sp>
        <p:nvSpPr>
          <p:cNvPr id="19" name="สี่เหลี่ยมผืนผ้า 18">
            <a:hlinkClick r:id="rId11" action="ppaction://hlinksldjump"/>
          </p:cNvPr>
          <p:cNvSpPr/>
          <p:nvPr/>
        </p:nvSpPr>
        <p:spPr>
          <a:xfrm>
            <a:off x="6640472" y="6360205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สาธา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ฯ</a:t>
            </a:r>
          </a:p>
        </p:txBody>
      </p:sp>
      <p:sp>
        <p:nvSpPr>
          <p:cNvPr id="20" name="สี่เหลี่ยมผืนผ้า 19">
            <a:hlinkClick r:id="rId8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42521" y="728994"/>
            <a:ext cx="2053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กลุ่มวิทยาศาสตร์สุขภาพ</a:t>
            </a:r>
          </a:p>
        </p:txBody>
      </p:sp>
    </p:spTree>
    <p:extLst>
      <p:ext uri="{BB962C8B-B14F-4D97-AF65-F5344CB8AC3E}">
        <p14:creationId xmlns:p14="http://schemas.microsoft.com/office/powerpoint/2010/main" val="126126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1"/>
            <a:ext cx="3867292" cy="6857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8346173" y="728994"/>
            <a:ext cx="380424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5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สาธารณสุขศาสตร์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1470014"/>
            <a:ext cx="3867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Public Health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540519" y="1377272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802008" y="1890083"/>
            <a:ext cx="587693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สาธารณสุขศาสตร์บัณฑิต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( 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วท.บ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. อนามัยสิ่งแวดล้อม /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วท.บ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. อาชีวอนามัยและความปลอดภัย /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สาธารณสุขศาสตร์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)</a:t>
            </a: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GPAX 2.50   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ค่าเทอม 25,900-.</a:t>
            </a: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15" name="สี่เหลี่ยมผืนผ้า 14">
            <a:hlinkClick r:id="rId7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แพทย์ฯ</a:t>
            </a:r>
          </a:p>
        </p:txBody>
      </p:sp>
      <p:sp>
        <p:nvSpPr>
          <p:cNvPr id="16" name="สี่เหลี่ยมผืนผ้า 15">
            <a:hlinkClick r:id="rId8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เภสัชฯ</a:t>
            </a:r>
          </a:p>
        </p:txBody>
      </p:sp>
      <p:sp>
        <p:nvSpPr>
          <p:cNvPr id="17" name="สี่เหลี่ยมผืนผ้า 16">
            <a:hlinkClick r:id="rId9" action="ppaction://hlinksldjump"/>
          </p:cNvPr>
          <p:cNvSpPr/>
          <p:nvPr/>
        </p:nvSpPr>
        <p:spPr>
          <a:xfrm>
            <a:off x="40496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พยาบาล</a:t>
            </a:r>
          </a:p>
        </p:txBody>
      </p:sp>
      <p:sp>
        <p:nvSpPr>
          <p:cNvPr id="18" name="สี่เหลี่ยมผืนผ้า 17">
            <a:hlinkClick r:id="rId10" action="ppaction://hlinksldjump"/>
          </p:cNvPr>
          <p:cNvSpPr/>
          <p:nvPr/>
        </p:nvSpPr>
        <p:spPr>
          <a:xfrm>
            <a:off x="5345072" y="6360205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สห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เวชฯ</a:t>
            </a:r>
          </a:p>
        </p:txBody>
      </p:sp>
      <p:sp>
        <p:nvSpPr>
          <p:cNvPr id="19" name="สี่เหลี่ยมผืนผ้า 18">
            <a:hlinkClick r:id="rId11" action="ppaction://hlinksldjump"/>
          </p:cNvPr>
          <p:cNvSpPr/>
          <p:nvPr/>
        </p:nvSpPr>
        <p:spPr>
          <a:xfrm>
            <a:off x="6640472" y="6360205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สาธา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ฯ</a:t>
            </a:r>
          </a:p>
        </p:txBody>
      </p:sp>
      <p:sp>
        <p:nvSpPr>
          <p:cNvPr id="20" name="สี่เหลี่ยมผืนผ้า 19">
            <a:hlinkClick r:id="rId8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42521" y="728994"/>
            <a:ext cx="2053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กลุ่มวิทยาศาสตร์สุขภาพ</a:t>
            </a:r>
          </a:p>
        </p:txBody>
      </p:sp>
    </p:spTree>
    <p:extLst>
      <p:ext uri="{BB962C8B-B14F-4D97-AF65-F5344CB8AC3E}">
        <p14:creationId xmlns:p14="http://schemas.microsoft.com/office/powerpoint/2010/main" val="172284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1"/>
            <a:ext cx="3867291" cy="6857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8515291" y="519444"/>
            <a:ext cx="346601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5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วิศวกรรมศาสตร์</a:t>
            </a:r>
          </a:p>
          <a:p>
            <a:pPr algn="ctr"/>
            <a:r>
              <a:rPr lang="th-TH" sz="5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และเทคโนโลยี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2012939"/>
            <a:ext cx="3867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Engineering and Resources</a:t>
            </a:r>
            <a:endParaRPr lang="th-TH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540519" y="1145450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802008" y="1645382"/>
            <a:ext cx="7303602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วิศวกรรม</a:t>
            </a:r>
            <a:r>
              <a:rPr lang="th-TH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ศาสตร</a:t>
            </a:r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 วิศวกรรมโยธา</a:t>
            </a:r>
          </a:p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วิศวกรรม</a:t>
            </a:r>
            <a:r>
              <a:rPr lang="th-TH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ศาสตร</a:t>
            </a:r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 วิศวกรรมไฟฟ้า</a:t>
            </a:r>
          </a:p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วิศวกรรม</a:t>
            </a:r>
            <a:r>
              <a:rPr lang="th-TH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ศาสตร</a:t>
            </a:r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 วิศวกรรมคอมพิวเตอร์และระบบอัจฉริยะ</a:t>
            </a:r>
          </a:p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วิศวกรรม</a:t>
            </a:r>
            <a:r>
              <a:rPr lang="th-TH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ศาสตร</a:t>
            </a:r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 วิศวกรรมเคมี</a:t>
            </a:r>
          </a:p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วิศวกรรม</a:t>
            </a:r>
            <a:r>
              <a:rPr lang="th-TH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ศาสตร</a:t>
            </a:r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 วิศวกรรมพอลิ</a:t>
            </a:r>
            <a:r>
              <a:rPr lang="th-TH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เมอร์</a:t>
            </a:r>
            <a:endParaRPr lang="th-TH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endParaRPr lang="en-US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en-US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                                GPAX 2.25   </a:t>
            </a:r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20,800-.</a:t>
            </a: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15" name="สี่เหลี่ยมผืนผ้า 14">
            <a:hlinkClick r:id="rId7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วิศ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วะฯ</a:t>
            </a:r>
          </a:p>
        </p:txBody>
      </p:sp>
      <p:sp>
        <p:nvSpPr>
          <p:cNvPr id="16" name="สี่เหลี่ยมผืนผ้า 15">
            <a:hlinkClick r:id="rId8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สารสนเทศฯ</a:t>
            </a:r>
          </a:p>
        </p:txBody>
      </p:sp>
      <p:sp>
        <p:nvSpPr>
          <p:cNvPr id="17" name="สี่เหลี่ยมผืนผ้า 16">
            <a:hlinkClick r:id="rId9" action="ppaction://hlinksldjump"/>
          </p:cNvPr>
          <p:cNvSpPr/>
          <p:nvPr/>
        </p:nvSpPr>
        <p:spPr>
          <a:xfrm>
            <a:off x="40496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สถาปัต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ฯ</a:t>
            </a:r>
          </a:p>
        </p:txBody>
      </p:sp>
      <p:sp>
        <p:nvSpPr>
          <p:cNvPr id="18" name="สี่เหลี่ยมผืนผ้า 17">
            <a:hlinkClick r:id="rId10" action="ppaction://hlinksldjump"/>
          </p:cNvPr>
          <p:cNvSpPr/>
          <p:nvPr/>
        </p:nvSpPr>
        <p:spPr>
          <a:xfrm>
            <a:off x="5345072" y="6360205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เทค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โนเกษตร</a:t>
            </a:r>
          </a:p>
        </p:txBody>
      </p:sp>
      <p:sp>
        <p:nvSpPr>
          <p:cNvPr id="19" name="สี่เหลี่ยมผืนผ้า 18">
            <a:hlinkClick r:id="rId11" action="ppaction://hlinksldjump"/>
          </p:cNvPr>
          <p:cNvSpPr/>
          <p:nvPr/>
        </p:nvSpPr>
        <p:spPr>
          <a:xfrm>
            <a:off x="6640472" y="6360205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วิทย์</a:t>
            </a:r>
            <a:endParaRPr lang="th-TH" sz="18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0" name="สี่เหลี่ยมผืนผ้า 19">
            <a:hlinkClick r:id="rId12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51302" y="728994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กลุ่มวิทยาศาสตร์เทคโนโลยี</a:t>
            </a:r>
          </a:p>
        </p:txBody>
      </p:sp>
    </p:spTree>
    <p:extLst>
      <p:ext uri="{BB962C8B-B14F-4D97-AF65-F5344CB8AC3E}">
        <p14:creationId xmlns:p14="http://schemas.microsoft.com/office/powerpoint/2010/main" val="390708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1"/>
            <a:ext cx="3867291" cy="6857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8467201" y="728994"/>
            <a:ext cx="356219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5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สารสนเทศศาสตร์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1470014"/>
            <a:ext cx="3867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Informatics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20" name="สี่เหลี่ยมผืนผ้า 19">
            <a:hlinkClick r:id="rId7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51302" y="728994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กลุ่มวิทยาศาสตร์เทคโนโลยี</a:t>
            </a:r>
          </a:p>
        </p:txBody>
      </p:sp>
      <p:sp>
        <p:nvSpPr>
          <p:cNvPr id="27" name="สี่เหลี่ยมผืนผ้า 26">
            <a:hlinkClick r:id="rId8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วิศ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วะฯ</a:t>
            </a:r>
          </a:p>
        </p:txBody>
      </p:sp>
      <p:sp>
        <p:nvSpPr>
          <p:cNvPr id="28" name="สี่เหลี่ยมผืนผ้า 27">
            <a:hlinkClick r:id="rId9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สารสนเทศฯ</a:t>
            </a:r>
          </a:p>
        </p:txBody>
      </p:sp>
      <p:sp>
        <p:nvSpPr>
          <p:cNvPr id="29" name="สี่เหลี่ยมผืนผ้า 28">
            <a:hlinkClick r:id="rId10" action="ppaction://hlinksldjump"/>
          </p:cNvPr>
          <p:cNvSpPr/>
          <p:nvPr/>
        </p:nvSpPr>
        <p:spPr>
          <a:xfrm>
            <a:off x="40496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สถาปัต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ฯ</a:t>
            </a:r>
          </a:p>
        </p:txBody>
      </p:sp>
      <p:sp>
        <p:nvSpPr>
          <p:cNvPr id="30" name="สี่เหลี่ยมผืนผ้า 29">
            <a:hlinkClick r:id="rId11" action="ppaction://hlinksldjump"/>
          </p:cNvPr>
          <p:cNvSpPr/>
          <p:nvPr/>
        </p:nvSpPr>
        <p:spPr>
          <a:xfrm>
            <a:off x="5345072" y="6360205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เทค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โนเกษตร</a:t>
            </a:r>
          </a:p>
        </p:txBody>
      </p:sp>
      <p:sp>
        <p:nvSpPr>
          <p:cNvPr id="31" name="สี่เหลี่ยมผืนผ้า 30">
            <a:hlinkClick r:id="rId12" action="ppaction://hlinksldjump"/>
          </p:cNvPr>
          <p:cNvSpPr/>
          <p:nvPr/>
        </p:nvSpPr>
        <p:spPr>
          <a:xfrm>
            <a:off x="6640472" y="6360205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วิทย์</a:t>
            </a:r>
            <a:endParaRPr lang="th-TH" sz="18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528644" y="1055297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790133" y="1465076"/>
            <a:ext cx="7233070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</a:t>
            </a:r>
            <a:r>
              <a:rPr lang="th-TH" sz="30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สารสนเทศศาสตร</a:t>
            </a:r>
            <a:r>
              <a:rPr lang="th-TH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 การจัดการสารสนเทศและ</a:t>
            </a:r>
            <a:r>
              <a:rPr lang="th-TH" sz="30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สื่อดิจิทัล</a:t>
            </a:r>
            <a:endParaRPr lang="th-TH" sz="30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นิเทศ</a:t>
            </a:r>
            <a:r>
              <a:rPr lang="th-TH" sz="30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ศาสตร์ดิจิทัล</a:t>
            </a:r>
            <a:endParaRPr lang="th-TH" sz="30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</a:t>
            </a:r>
            <a:r>
              <a:rPr lang="th-TH" sz="30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วท.บ</a:t>
            </a:r>
            <a:r>
              <a:rPr lang="th-TH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. เทคโนโลยีมัลติมีเดีย แอนิเมชัน และเกม</a:t>
            </a:r>
          </a:p>
          <a:p>
            <a:r>
              <a:rPr lang="th-TH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นวัตกรรมสารสนเทศทางการแพทย์</a:t>
            </a:r>
          </a:p>
          <a:p>
            <a:r>
              <a:rPr lang="th-TH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เทคโนโลยีสารสนเทศและ</a:t>
            </a:r>
            <a:r>
              <a:rPr lang="th-TH" sz="30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นวัตกรรมดิจิทัล</a:t>
            </a:r>
            <a:endParaRPr lang="th-TH" sz="30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</a:t>
            </a:r>
            <a:r>
              <a:rPr lang="th-TH" sz="30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วท.บ</a:t>
            </a:r>
            <a:r>
              <a:rPr lang="th-TH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. วิศวกรรมซอฟต์แวร์</a:t>
            </a:r>
          </a:p>
          <a:p>
            <a:endParaRPr lang="th-TH" sz="30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en-US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GPAX </a:t>
            </a:r>
            <a:r>
              <a:rPr lang="th-TH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2.25</a:t>
            </a:r>
            <a:endParaRPr lang="en-US" sz="30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0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14,800-.</a:t>
            </a:r>
          </a:p>
        </p:txBody>
      </p:sp>
    </p:spTree>
    <p:extLst>
      <p:ext uri="{BB962C8B-B14F-4D97-AF65-F5344CB8AC3E}">
        <p14:creationId xmlns:p14="http://schemas.microsoft.com/office/powerpoint/2010/main" val="349742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1"/>
            <a:ext cx="3867291" cy="6857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8335753" y="518530"/>
            <a:ext cx="382508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4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สถาปัตยกรรมศาสตร์</a:t>
            </a:r>
          </a:p>
          <a:p>
            <a:pPr algn="ctr"/>
            <a:r>
              <a:rPr lang="th-TH" sz="44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และการออกแบบ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1954165"/>
            <a:ext cx="3867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Architecture and Design</a:t>
            </a:r>
            <a:endParaRPr lang="th-TH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540519" y="1055297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1162620" y="1465076"/>
            <a:ext cx="404309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สถาปัตยกรรมศาสตร์</a:t>
            </a:r>
            <a:endParaRPr lang="th-TH" sz="1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การออกแบบอุตสาหกรรม</a:t>
            </a:r>
            <a:endParaRPr lang="th-TH" sz="1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การออกแบบภายใน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ภูมิสถาปัตยกรรม</a:t>
            </a:r>
          </a:p>
          <a:p>
            <a:endParaRPr lang="th-TH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GPAX 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2.25</a:t>
            </a:r>
            <a:endParaRPr lang="en-US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22,800-.</a:t>
            </a: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20" name="สี่เหลี่ยมผืนผ้า 19">
            <a:hlinkClick r:id="rId7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51302" y="728994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กลุ่มวิทยาศาสตร์เทคโนโลยี</a:t>
            </a:r>
          </a:p>
        </p:txBody>
      </p:sp>
      <p:sp>
        <p:nvSpPr>
          <p:cNvPr id="27" name="สี่เหลี่ยมผืนผ้า 26">
            <a:hlinkClick r:id="rId8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วิศ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วะฯ</a:t>
            </a:r>
          </a:p>
        </p:txBody>
      </p:sp>
      <p:sp>
        <p:nvSpPr>
          <p:cNvPr id="28" name="สี่เหลี่ยมผืนผ้า 27">
            <a:hlinkClick r:id="rId9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สารสนเทศฯ</a:t>
            </a:r>
          </a:p>
        </p:txBody>
      </p:sp>
      <p:sp>
        <p:nvSpPr>
          <p:cNvPr id="29" name="สี่เหลี่ยมผืนผ้า 28">
            <a:hlinkClick r:id="rId10" action="ppaction://hlinksldjump"/>
          </p:cNvPr>
          <p:cNvSpPr/>
          <p:nvPr/>
        </p:nvSpPr>
        <p:spPr>
          <a:xfrm>
            <a:off x="40496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สถาปัต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ฯ</a:t>
            </a:r>
          </a:p>
        </p:txBody>
      </p:sp>
      <p:sp>
        <p:nvSpPr>
          <p:cNvPr id="30" name="สี่เหลี่ยมผืนผ้า 29">
            <a:hlinkClick r:id="rId11" action="ppaction://hlinksldjump"/>
          </p:cNvPr>
          <p:cNvSpPr/>
          <p:nvPr/>
        </p:nvSpPr>
        <p:spPr>
          <a:xfrm>
            <a:off x="5345072" y="6360205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เทค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โนเกษตร</a:t>
            </a:r>
          </a:p>
        </p:txBody>
      </p:sp>
      <p:sp>
        <p:nvSpPr>
          <p:cNvPr id="31" name="สี่เหลี่ยมผืนผ้า 30">
            <a:hlinkClick r:id="rId12" action="ppaction://hlinksldjump"/>
          </p:cNvPr>
          <p:cNvSpPr/>
          <p:nvPr/>
        </p:nvSpPr>
        <p:spPr>
          <a:xfrm>
            <a:off x="6640472" y="6360205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วิทย์</a:t>
            </a:r>
            <a:endParaRPr lang="th-TH" sz="18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856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1"/>
            <a:ext cx="3867291" cy="6857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8245184" y="728994"/>
            <a:ext cx="400622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5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เทคโนโลยีการเกษตร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1470014"/>
            <a:ext cx="3867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Agricultural Technology</a:t>
            </a:r>
            <a:endParaRPr lang="th-TH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20" name="สี่เหลี่ยมผืนผ้า 19">
            <a:hlinkClick r:id="rId7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51302" y="728994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กลุ่มวิทยาศาสตร์เทคโนโลยี</a:t>
            </a:r>
          </a:p>
        </p:txBody>
      </p:sp>
      <p:sp>
        <p:nvSpPr>
          <p:cNvPr id="27" name="สี่เหลี่ยมผืนผ้า 26">
            <a:hlinkClick r:id="rId8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วิศ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วะฯ</a:t>
            </a:r>
          </a:p>
        </p:txBody>
      </p:sp>
      <p:sp>
        <p:nvSpPr>
          <p:cNvPr id="28" name="สี่เหลี่ยมผืนผ้า 27">
            <a:hlinkClick r:id="rId9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สารสนเทศฯ</a:t>
            </a:r>
          </a:p>
        </p:txBody>
      </p:sp>
      <p:sp>
        <p:nvSpPr>
          <p:cNvPr id="29" name="สี่เหลี่ยมผืนผ้า 28">
            <a:hlinkClick r:id="rId10" action="ppaction://hlinksldjump"/>
          </p:cNvPr>
          <p:cNvSpPr/>
          <p:nvPr/>
        </p:nvSpPr>
        <p:spPr>
          <a:xfrm>
            <a:off x="40496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สถาปัต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ฯ</a:t>
            </a:r>
          </a:p>
        </p:txBody>
      </p:sp>
      <p:sp>
        <p:nvSpPr>
          <p:cNvPr id="30" name="สี่เหลี่ยมผืนผ้า 29">
            <a:hlinkClick r:id="rId11" action="ppaction://hlinksldjump"/>
          </p:cNvPr>
          <p:cNvSpPr/>
          <p:nvPr/>
        </p:nvSpPr>
        <p:spPr>
          <a:xfrm>
            <a:off x="5345072" y="6360205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เทค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โนเกษตร</a:t>
            </a:r>
          </a:p>
        </p:txBody>
      </p:sp>
      <p:sp>
        <p:nvSpPr>
          <p:cNvPr id="31" name="สี่เหลี่ยมผืนผ้า 30">
            <a:hlinkClick r:id="rId12" action="ppaction://hlinksldjump"/>
          </p:cNvPr>
          <p:cNvSpPr/>
          <p:nvPr/>
        </p:nvSpPr>
        <p:spPr>
          <a:xfrm>
            <a:off x="6640472" y="6360205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วิทย์</a:t>
            </a:r>
            <a:endParaRPr lang="th-TH" sz="18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1321569" y="1596488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1583058" y="2006267"/>
            <a:ext cx="664637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วท.บ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. นวัตกรรมการเกษตรและการประกอบการ</a:t>
            </a:r>
          </a:p>
          <a:p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วท.บ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. วิทยาศาสตร์อาหารและนวัตกรรม</a:t>
            </a: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GPAX 2.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25</a:t>
            </a:r>
            <a:endParaRPr lang="en-US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20,000-.</a:t>
            </a:r>
          </a:p>
        </p:txBody>
      </p:sp>
    </p:spTree>
    <p:extLst>
      <p:ext uri="{BB962C8B-B14F-4D97-AF65-F5344CB8AC3E}">
        <p14:creationId xmlns:p14="http://schemas.microsoft.com/office/powerpoint/2010/main" val="4024902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1"/>
            <a:ext cx="3867291" cy="6857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8949705" y="728994"/>
            <a:ext cx="259718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5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วิทยาศาสตร์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1470014"/>
            <a:ext cx="3867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Science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20" name="สี่เหลี่ยมผืนผ้า 19">
            <a:hlinkClick r:id="rId7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51302" y="728994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กลุ่มวิทยาศาสตร์เทคโนโลยี</a:t>
            </a:r>
          </a:p>
        </p:txBody>
      </p:sp>
      <p:sp>
        <p:nvSpPr>
          <p:cNvPr id="27" name="สี่เหลี่ยมผืนผ้า 26">
            <a:hlinkClick r:id="rId8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วิศ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วะฯ</a:t>
            </a:r>
          </a:p>
        </p:txBody>
      </p:sp>
      <p:sp>
        <p:nvSpPr>
          <p:cNvPr id="28" name="สี่เหลี่ยมผืนผ้า 27">
            <a:hlinkClick r:id="rId9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สารสนเทศฯ</a:t>
            </a:r>
          </a:p>
        </p:txBody>
      </p:sp>
      <p:sp>
        <p:nvSpPr>
          <p:cNvPr id="29" name="สี่เหลี่ยมผืนผ้า 28">
            <a:hlinkClick r:id="rId10" action="ppaction://hlinksldjump"/>
          </p:cNvPr>
          <p:cNvSpPr/>
          <p:nvPr/>
        </p:nvSpPr>
        <p:spPr>
          <a:xfrm>
            <a:off x="4049672" y="6362524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สถาปัต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ฯ</a:t>
            </a:r>
          </a:p>
        </p:txBody>
      </p:sp>
      <p:sp>
        <p:nvSpPr>
          <p:cNvPr id="30" name="สี่เหลี่ยมผืนผ้า 29">
            <a:hlinkClick r:id="rId11" action="ppaction://hlinksldjump"/>
          </p:cNvPr>
          <p:cNvSpPr/>
          <p:nvPr/>
        </p:nvSpPr>
        <p:spPr>
          <a:xfrm>
            <a:off x="5345072" y="6360205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เทค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โนเกษตร</a:t>
            </a:r>
          </a:p>
        </p:txBody>
      </p:sp>
      <p:sp>
        <p:nvSpPr>
          <p:cNvPr id="31" name="สี่เหลี่ยมผืนผ้า 30">
            <a:hlinkClick r:id="rId12" action="ppaction://hlinksldjump"/>
          </p:cNvPr>
          <p:cNvSpPr/>
          <p:nvPr/>
        </p:nvSpPr>
        <p:spPr>
          <a:xfrm>
            <a:off x="6640472" y="6360205"/>
            <a:ext cx="1158097" cy="369332"/>
          </a:xfrm>
          <a:prstGeom prst="rect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วิทย์</a:t>
            </a:r>
            <a:endParaRPr lang="th-TH" sz="18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1321569" y="1596488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1583058" y="2083541"/>
            <a:ext cx="3845925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วท.บ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. วิทยาศาสตร์บัณฑิต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14,800-.</a:t>
            </a:r>
          </a:p>
          <a:p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วทบ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. วิทยาศาสตร์ทางทะเล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20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,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800-.</a:t>
            </a: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GPAX    2.50</a:t>
            </a:r>
          </a:p>
          <a:p>
            <a:endParaRPr lang="th-TH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1051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1"/>
            <a:ext cx="3867291" cy="6857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9138858" y="883171"/>
            <a:ext cx="22188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800" dirty="0">
                <a:latin typeface="DB Adman X" panose="02000506090000020004" pitchFamily="2" charset="-34"/>
                <a:cs typeface="DB Adman X" panose="02000506090000020004" pitchFamily="2" charset="-34"/>
              </a:rPr>
              <a:t>การจัดการ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1575667"/>
            <a:ext cx="3867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Management</a:t>
            </a:r>
            <a:endParaRPr lang="th-T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2101225" y="1081055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1847559" y="1593866"/>
            <a:ext cx="4870244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บัญชีบัณฑิต</a:t>
            </a:r>
          </a:p>
          <a:p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บริหารธุรกิจ</a:t>
            </a:r>
            <a:r>
              <a:rPr lang="en-US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(</a:t>
            </a:r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การเงิน</a:t>
            </a:r>
            <a:r>
              <a:rPr lang="en-US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)</a:t>
            </a:r>
          </a:p>
          <a:p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บริหารธุรกิจ</a:t>
            </a:r>
            <a:r>
              <a:rPr lang="en-US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(</a:t>
            </a:r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การ</a:t>
            </a:r>
            <a:r>
              <a:rPr lang="th-TH" sz="32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จัดการโล</a:t>
            </a:r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จิ</a:t>
            </a:r>
            <a:r>
              <a:rPr lang="th-TH" sz="32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สติกส์</a:t>
            </a:r>
            <a:r>
              <a:rPr lang="en-US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)</a:t>
            </a:r>
          </a:p>
          <a:p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บริหารธุรกิจ</a:t>
            </a:r>
          </a:p>
          <a:p>
            <a:r>
              <a:rPr lang="en-US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(</a:t>
            </a:r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การ</a:t>
            </a:r>
            <a:r>
              <a:rPr lang="th-TH" sz="32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จัดการดิจิทัล</a:t>
            </a:r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และการสร้าง</a:t>
            </a:r>
            <a:r>
              <a:rPr lang="th-TH" sz="32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แบนด์</a:t>
            </a:r>
            <a:r>
              <a:rPr lang="en-US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)</a:t>
            </a:r>
            <a:endParaRPr lang="th-TH" sz="32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</a:t>
            </a:r>
            <a:r>
              <a:rPr lang="th-TH" sz="32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เศรษฐศาสตร</a:t>
            </a:r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</a:t>
            </a:r>
          </a:p>
          <a:p>
            <a:r>
              <a:rPr lang="en-US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GPAX 2.</a:t>
            </a:r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25</a:t>
            </a:r>
            <a:r>
              <a:rPr lang="en-US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</a:t>
            </a:r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14,400-.</a:t>
            </a:r>
          </a:p>
          <a:p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การท่องเที่ยวและการโรงแรม</a:t>
            </a:r>
          </a:p>
          <a:p>
            <a:r>
              <a:rPr lang="en-US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GPAX 2.</a:t>
            </a:r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25</a:t>
            </a:r>
            <a:r>
              <a:rPr lang="en-US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</a:t>
            </a:r>
            <a:r>
              <a:rPr lang="th-TH" sz="3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20,400-.</a:t>
            </a: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20" name="สี่เหลี่ยมผืนผ้า 19">
            <a:hlinkClick r:id="rId7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51302" y="728994"/>
            <a:ext cx="151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กลุ่มสังคมศาสตร์</a:t>
            </a:r>
          </a:p>
        </p:txBody>
      </p:sp>
      <p:sp>
        <p:nvSpPr>
          <p:cNvPr id="27" name="สี่เหลี่ยมผืนผ้า 26">
            <a:hlinkClick r:id="rId8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การจัดการ</a:t>
            </a:r>
          </a:p>
        </p:txBody>
      </p:sp>
      <p:sp>
        <p:nvSpPr>
          <p:cNvPr id="28" name="สี่เหลี่ยมผืนผ้า 27">
            <a:hlinkClick r:id="rId9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ศิลป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ศาสตร์</a:t>
            </a:r>
          </a:p>
        </p:txBody>
      </p:sp>
      <p:sp>
        <p:nvSpPr>
          <p:cNvPr id="29" name="สี่เหลี่ยมผืนผ้า 28">
            <a:hlinkClick r:id="rId10" action="ppaction://hlinksldjump"/>
          </p:cNvPr>
          <p:cNvSpPr/>
          <p:nvPr/>
        </p:nvSpPr>
        <p:spPr>
          <a:xfrm>
            <a:off x="4049672" y="6362524"/>
            <a:ext cx="1971118" cy="369332"/>
          </a:xfrm>
          <a:prstGeom prst="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รัฐศาสตร์ และนิติศาสตร์</a:t>
            </a:r>
          </a:p>
        </p:txBody>
      </p:sp>
    </p:spTree>
    <p:extLst>
      <p:ext uri="{BB962C8B-B14F-4D97-AF65-F5344CB8AC3E}">
        <p14:creationId xmlns:p14="http://schemas.microsoft.com/office/powerpoint/2010/main" val="2671328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1"/>
            <a:ext cx="3867290" cy="6857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9092372" y="883171"/>
            <a:ext cx="23118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800" dirty="0" err="1">
                <a:latin typeface="DB Adman X" panose="02000506090000020004" pitchFamily="2" charset="-34"/>
                <a:cs typeface="DB Adman X" panose="02000506090000020004" pitchFamily="2" charset="-34"/>
              </a:rPr>
              <a:t>ศิลป</a:t>
            </a:r>
            <a:r>
              <a:rPr lang="th-TH" sz="4800" dirty="0">
                <a:latin typeface="DB Adman X" panose="02000506090000020004" pitchFamily="2" charset="-34"/>
                <a:cs typeface="DB Adman X" panose="02000506090000020004" pitchFamily="2" charset="-34"/>
              </a:rPr>
              <a:t>ศาสตร์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1575667"/>
            <a:ext cx="3867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Liberal Arts</a:t>
            </a:r>
            <a:endParaRPr lang="th-T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1899074" y="1312877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1899074" y="1709776"/>
            <a:ext cx="56737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ภาษาอังกฤษ       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GPAX 2.75</a:t>
            </a: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40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,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600-.</a:t>
            </a:r>
          </a:p>
          <a:p>
            <a:endParaRPr lang="th-TH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pPr lvl="0"/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ภาษาจีน 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     GPAX 2.25</a:t>
            </a:r>
            <a:endParaRPr lang="th-TH" sz="1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pPr lvl="0"/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อาเซียนศึกษา 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GPAX 2.25</a:t>
            </a:r>
            <a:endParaRPr lang="th-TH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pPr lvl="0"/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ภาษาไทย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     GPAX 2.25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ค่าเทอม 13,900-.</a:t>
            </a: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20" name="สี่เหลี่ยมผืนผ้า 19">
            <a:hlinkClick r:id="rId7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51302" y="728994"/>
            <a:ext cx="151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กลุ่มสังคมศาสตร์</a:t>
            </a:r>
          </a:p>
        </p:txBody>
      </p:sp>
      <p:sp>
        <p:nvSpPr>
          <p:cNvPr id="19" name="สี่เหลี่ยมผืนผ้า 18">
            <a:hlinkClick r:id="rId8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การจัดการ</a:t>
            </a:r>
          </a:p>
        </p:txBody>
      </p:sp>
      <p:sp>
        <p:nvSpPr>
          <p:cNvPr id="30" name="สี่เหลี่ยมผืนผ้า 29">
            <a:hlinkClick r:id="rId9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ศิลป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ศาสตร์</a:t>
            </a:r>
          </a:p>
        </p:txBody>
      </p:sp>
      <p:sp>
        <p:nvSpPr>
          <p:cNvPr id="31" name="สี่เหลี่ยมผืนผ้า 30">
            <a:hlinkClick r:id="rId10" action="ppaction://hlinksldjump"/>
          </p:cNvPr>
          <p:cNvSpPr/>
          <p:nvPr/>
        </p:nvSpPr>
        <p:spPr>
          <a:xfrm>
            <a:off x="4049672" y="6362524"/>
            <a:ext cx="1971118" cy="369332"/>
          </a:xfrm>
          <a:prstGeom prst="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รัฐศาสตร์ และนิติศาสตร์</a:t>
            </a:r>
          </a:p>
        </p:txBody>
      </p:sp>
    </p:spTree>
    <p:extLst>
      <p:ext uri="{BB962C8B-B14F-4D97-AF65-F5344CB8AC3E}">
        <p14:creationId xmlns:p14="http://schemas.microsoft.com/office/powerpoint/2010/main" val="92538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/>
          <p:cNvGrpSpPr/>
          <p:nvPr/>
        </p:nvGrpSpPr>
        <p:grpSpPr>
          <a:xfrm>
            <a:off x="6552032" y="3028878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grpSp>
        <p:nvGrpSpPr>
          <p:cNvPr id="3" name="กลุ่ม 2"/>
          <p:cNvGrpSpPr/>
          <p:nvPr/>
        </p:nvGrpSpPr>
        <p:grpSpPr>
          <a:xfrm>
            <a:off x="1010" y="309719"/>
            <a:ext cx="12191146" cy="5977526"/>
            <a:chOff x="-1794718" y="-5351"/>
            <a:chExt cx="13986874" cy="6858002"/>
          </a:xfrm>
        </p:grpSpPr>
        <p:pic>
          <p:nvPicPr>
            <p:cNvPr id="14" name="Picture 3" descr="image (4).jpe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173" y="4565001"/>
              <a:ext cx="3426336" cy="228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 descr="image (4).jpe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745" y="-5350"/>
              <a:ext cx="3425092" cy="2279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 descr="image (4).jpe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94718" y="3758"/>
              <a:ext cx="3462146" cy="2285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 descr="image (4).jpe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0995" y="4553758"/>
              <a:ext cx="3501006" cy="2298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" descr="image (4).jpe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0994" y="2279973"/>
              <a:ext cx="3501162" cy="2273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 descr="image (4).jpe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94562" y="2286258"/>
              <a:ext cx="3462067" cy="2273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" descr="image (4).jpe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94406" y="4548961"/>
              <a:ext cx="3472313" cy="2281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" descr="image (4).jpe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584" y="2269272"/>
              <a:ext cx="3604433" cy="2282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" descr="image (4).jpe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740" y="-5351"/>
              <a:ext cx="3597849" cy="2279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 descr="image (4).jpe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062" y="4551758"/>
              <a:ext cx="3593956" cy="2276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 descr="image (4).jpe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0993" y="0"/>
              <a:ext cx="3501007" cy="2277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รูปภาพ 12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34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1"/>
            <a:ext cx="3867290" cy="6857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8920049" y="605586"/>
            <a:ext cx="26564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800" dirty="0">
                <a:latin typeface="DB Adman X" panose="02000506090000020004" pitchFamily="2" charset="-34"/>
                <a:cs typeface="DB Adman X" panose="02000506090000020004" pitchFamily="2" charset="-34"/>
              </a:rPr>
              <a:t>รัฐศาสตร์</a:t>
            </a:r>
          </a:p>
          <a:p>
            <a:pPr algn="ctr"/>
            <a:r>
              <a:rPr lang="th-TH" sz="4800" dirty="0">
                <a:latin typeface="DB Adman X" panose="02000506090000020004" pitchFamily="2" charset="-34"/>
                <a:cs typeface="DB Adman X" panose="02000506090000020004" pitchFamily="2" charset="-34"/>
              </a:rPr>
              <a:t>และนิติศาสตร์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2010131"/>
            <a:ext cx="3867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Political Science and Laws</a:t>
            </a: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20" name="สี่เหลี่ยมผืนผ้า 19">
            <a:hlinkClick r:id="rId7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51302" y="728994"/>
            <a:ext cx="151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กลุ่มสังคมศาสตร์</a:t>
            </a:r>
          </a:p>
        </p:txBody>
      </p:sp>
      <p:sp>
        <p:nvSpPr>
          <p:cNvPr id="16" name="สี่เหลี่ยมผืนผ้า 15">
            <a:hlinkClick r:id="rId8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การจัดการ</a:t>
            </a:r>
          </a:p>
        </p:txBody>
      </p:sp>
      <p:sp>
        <p:nvSpPr>
          <p:cNvPr id="17" name="สี่เหลี่ยมผืนผ้า 16">
            <a:hlinkClick r:id="rId9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ศิลป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ศาสตร์</a:t>
            </a:r>
          </a:p>
        </p:txBody>
      </p:sp>
      <p:sp>
        <p:nvSpPr>
          <p:cNvPr id="18" name="สี่เหลี่ยมผืนผ้า 17">
            <a:hlinkClick r:id="rId10" action="ppaction://hlinksldjump"/>
          </p:cNvPr>
          <p:cNvSpPr/>
          <p:nvPr/>
        </p:nvSpPr>
        <p:spPr>
          <a:xfrm>
            <a:off x="4049672" y="6362524"/>
            <a:ext cx="1971118" cy="369332"/>
          </a:xfrm>
          <a:prstGeom prst="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รัฐศาสตร์ และนิติศาสตร์</a:t>
            </a:r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1118389" y="1324985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531223" y="1825688"/>
            <a:ext cx="7218643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รัฐศาสตร์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GPAX 2.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25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รัฐ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ประศาสนศาสตร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</a:t>
            </a:r>
            <a:endParaRPr lang="en-US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GPAX 2.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25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นิ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ติศาสตร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</a:t>
            </a: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GPAX 2.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25</a:t>
            </a:r>
            <a:endParaRPr lang="en-US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                               ค่าเทอม 12,700-.</a:t>
            </a:r>
          </a:p>
          <a:p>
            <a:endParaRPr lang="th-TH" sz="18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019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1"/>
            <a:ext cx="3867292" cy="6857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8559370" y="344274"/>
            <a:ext cx="337784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8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สัตว</a:t>
            </a:r>
            <a:r>
              <a:rPr lang="th-TH" sz="48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แพทยศาสตร์</a:t>
            </a:r>
          </a:p>
          <a:p>
            <a:pPr algn="ctr"/>
            <a:r>
              <a:rPr lang="th-TH" sz="48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นานาชาติ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1878216"/>
            <a:ext cx="3867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Akkhraratchakumari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Veterinayr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 College</a:t>
            </a:r>
            <a:endParaRPr lang="th-TH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20" name="สี่เหลี่ยมผืนผ้า 19">
            <a:hlinkClick r:id="rId7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73770" y="728994"/>
            <a:ext cx="1896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กลุ่มวิทยาลัยนานาชาติ</a:t>
            </a:r>
          </a:p>
        </p:txBody>
      </p:sp>
      <p:sp>
        <p:nvSpPr>
          <p:cNvPr id="30" name="สี่เหลี่ยมผืนผ้า 29"/>
          <p:cNvSpPr/>
          <p:nvPr/>
        </p:nvSpPr>
        <p:spPr>
          <a:xfrm>
            <a:off x="1321569" y="1596488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1583058" y="2006267"/>
            <a:ext cx="450796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สัตว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แพทยศาสตร์อัครราชกุมารี</a:t>
            </a: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GPAX   3.20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100,400-.</a:t>
            </a:r>
          </a:p>
        </p:txBody>
      </p:sp>
      <p:sp>
        <p:nvSpPr>
          <p:cNvPr id="19" name="สี่เหลี่ยมผืนผ้า 18">
            <a:hlinkClick r:id="rId8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ทันตแพทย์</a:t>
            </a:r>
            <a:endParaRPr lang="th-TH" sz="18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4" name="สี่เหลี่ยมผืนผ้า 23">
            <a:hlinkClick r:id="rId9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สัตว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แพทย์</a:t>
            </a:r>
          </a:p>
        </p:txBody>
      </p:sp>
      <p:sp>
        <p:nvSpPr>
          <p:cNvPr id="25" name="สี่เหลี่ยมผืนผ้า 24">
            <a:hlinkClick r:id="rId10" action="ppaction://hlinksldjump"/>
          </p:cNvPr>
          <p:cNvSpPr/>
          <p:nvPr/>
        </p:nvSpPr>
        <p:spPr>
          <a:xfrm>
            <a:off x="4049672" y="6362524"/>
            <a:ext cx="1674177" cy="369332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วิทยาลัยนานาชาติ</a:t>
            </a:r>
          </a:p>
        </p:txBody>
      </p:sp>
    </p:spTree>
    <p:extLst>
      <p:ext uri="{BB962C8B-B14F-4D97-AF65-F5344CB8AC3E}">
        <p14:creationId xmlns:p14="http://schemas.microsoft.com/office/powerpoint/2010/main" val="668271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1"/>
            <a:ext cx="3867292" cy="6857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>
            <a:off x="8512887" y="728994"/>
            <a:ext cx="3470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8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วิทยาลัยนานาชาติ</a:t>
            </a: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8314648" y="1470014"/>
            <a:ext cx="3867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WU International College</a:t>
            </a:r>
            <a:endParaRPr lang="th-TH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631900" y="1055297"/>
            <a:ext cx="1636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 2 ปี</a:t>
            </a: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893389" y="1465076"/>
            <a:ext cx="7234673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การ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วิเคราะห์โล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จิ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สติกส์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และการจัดการ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ซัพ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พลายเชน </a:t>
            </a: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             GPAX 3.00 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106,850-.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วิศวกรรม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นวัตกรรมดิจิทัล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</a:t>
            </a: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              GPAX 3.00 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125,000-.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นิติศาสตร์</a:t>
            </a:r>
            <a:endParaRPr lang="en-US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              GPAX 3.00 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 90,600-.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 การบัญชี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                       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GPAX 3.00 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 75,600-.</a:t>
            </a:r>
          </a:p>
          <a:p>
            <a:endParaRPr lang="th-TH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20" name="สี่เหลี่ยมผืนผ้า 19">
            <a:hlinkClick r:id="rId7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773770" y="728994"/>
            <a:ext cx="1896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กลุ่มวิทยาลัยนานาชาติ</a:t>
            </a:r>
          </a:p>
        </p:txBody>
      </p:sp>
      <p:sp>
        <p:nvSpPr>
          <p:cNvPr id="19" name="สี่เหลี่ยมผืนผ้า 18">
            <a:hlinkClick r:id="rId8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ทันตแพทย์</a:t>
            </a:r>
            <a:endParaRPr lang="th-TH" sz="180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7" name="สี่เหลี่ยมผืนผ้า 26">
            <a:hlinkClick r:id="rId9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สัตว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แพทย์</a:t>
            </a:r>
          </a:p>
        </p:txBody>
      </p:sp>
      <p:sp>
        <p:nvSpPr>
          <p:cNvPr id="28" name="สี่เหลี่ยมผืนผ้า 27">
            <a:hlinkClick r:id="rId10" action="ppaction://hlinksldjump"/>
          </p:cNvPr>
          <p:cNvSpPr/>
          <p:nvPr/>
        </p:nvSpPr>
        <p:spPr>
          <a:xfrm>
            <a:off x="4049672" y="6362524"/>
            <a:ext cx="1674177" cy="369332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วิทยาลัยนานาชาติ</a:t>
            </a:r>
          </a:p>
        </p:txBody>
      </p:sp>
    </p:spTree>
    <p:extLst>
      <p:ext uri="{BB962C8B-B14F-4D97-AF65-F5344CB8AC3E}">
        <p14:creationId xmlns:p14="http://schemas.microsoft.com/office/powerpoint/2010/main" val="301724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"/>
            <a:ext cx="12192000" cy="6857713"/>
          </a:xfrm>
          <a:prstGeom prst="rect">
            <a:avLst/>
          </a:prstGeom>
        </p:spPr>
      </p:pic>
      <p:sp>
        <p:nvSpPr>
          <p:cNvPr id="21" name="สี่เหลี่ยมผืนผ้า 20"/>
          <p:cNvSpPr/>
          <p:nvPr/>
        </p:nvSpPr>
        <p:spPr>
          <a:xfrm rot="10800000">
            <a:off x="0" y="-1"/>
            <a:ext cx="3077866" cy="685785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100"/>
          </a:p>
        </p:txBody>
      </p:sp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/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3296704" y="3798265"/>
            <a:ext cx="336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54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หอพักนักศึกษา</a:t>
            </a: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3077866" y="4516482"/>
            <a:ext cx="23546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rgbClr val="C0000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หอธรรมดา</a:t>
            </a:r>
          </a:p>
          <a:p>
            <a:pPr algn="ctr"/>
            <a:r>
              <a:rPr lang="th-TH" sz="3600" dirty="0">
                <a:solidFill>
                  <a:srgbClr val="C0000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4 คน/ห้อง</a:t>
            </a:r>
          </a:p>
          <a:p>
            <a:pPr algn="ctr"/>
            <a:r>
              <a:rPr lang="th-TH" dirty="0">
                <a:solidFill>
                  <a:srgbClr val="C0000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2,000 บาท/คน</a:t>
            </a: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5653407" y="4516482"/>
            <a:ext cx="23546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หอปรับอากาศ 2 คน/ห้อง</a:t>
            </a:r>
          </a:p>
          <a:p>
            <a:pPr algn="ctr"/>
            <a:r>
              <a:rPr lang="th-TH" dirty="0">
                <a:solidFill>
                  <a:srgbClr val="0070C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3,600 บาท/คน</a:t>
            </a: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8228948" y="4516482"/>
            <a:ext cx="23546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rgbClr val="00B05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หอปรับอากาศ 4 คน/ห้อง</a:t>
            </a:r>
          </a:p>
          <a:p>
            <a:pPr algn="ctr"/>
            <a:r>
              <a:rPr lang="th-TH" dirty="0">
                <a:solidFill>
                  <a:srgbClr val="00B05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3,300 บาท/คน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18" y="1310575"/>
            <a:ext cx="2234574" cy="2234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85" y="1294907"/>
            <a:ext cx="2234574" cy="2234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รูปภาพ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552" y="1294907"/>
            <a:ext cx="2234574" cy="2234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สี่เหลี่ยมผืนผ้า 21"/>
          <p:cNvSpPr/>
          <p:nvPr/>
        </p:nvSpPr>
        <p:spPr>
          <a:xfrm rot="10800000" flipH="1">
            <a:off x="2988129" y="142"/>
            <a:ext cx="127512" cy="68578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100"/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6026" y="5698604"/>
            <a:ext cx="3077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บริการขนส่งในมหาวิทยาลัย</a:t>
            </a:r>
          </a:p>
        </p:txBody>
      </p:sp>
      <p:pic>
        <p:nvPicPr>
          <p:cNvPr id="1026" name="Picture 2" descr="à¹à¸à¸ à¸²à¸à¸­à¸²à¸à¸à¸°à¸¡à¸µ à¸à¹à¸­à¸à¸à¹à¸² à¹à¸¥à¸°à¸ªà¸à¸²à¸à¸à¸µà¹à¸à¸¥à¸²à¸à¹à¸à¹à¸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7" t="24319" r="15363" b="13917"/>
          <a:stretch/>
        </p:blipFill>
        <p:spPr bwMode="auto">
          <a:xfrm>
            <a:off x="2087" y="3888626"/>
            <a:ext cx="3113553" cy="17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à¹à¸à¸ à¸²à¸à¸­à¸²à¸à¸à¸°à¸¡à¸µ à¸à¹à¸­à¸à¸à¹à¸², à¸à¹à¸à¹à¸¡à¹, à¸à¹à¸²à¸ à¹à¸¥à¸°à¸ªà¸à¸²à¸à¸à¸µà¹à¸à¸¥à¸²à¸à¹à¸à¹à¸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" y="1816760"/>
            <a:ext cx="3113554" cy="207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050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886"/>
            <a:ext cx="12192000" cy="4812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สี่เหลี่ยมผืนผ้า 2"/>
          <p:cNvSpPr/>
          <p:nvPr/>
        </p:nvSpPr>
        <p:spPr>
          <a:xfrm>
            <a:off x="394478" y="2276932"/>
            <a:ext cx="5050874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เว็บไซต์รับสมัคร</a:t>
            </a:r>
          </a:p>
          <a:p>
            <a:r>
              <a:rPr lang="th-TH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entry.wu.ac.th</a:t>
            </a:r>
            <a:endParaRPr lang="th-TH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075 673 101 - 5</a:t>
            </a:r>
          </a:p>
        </p:txBody>
      </p:sp>
    </p:spTree>
    <p:extLst>
      <p:ext uri="{BB962C8B-B14F-4D97-AF65-F5344CB8AC3E}">
        <p14:creationId xmlns:p14="http://schemas.microsoft.com/office/powerpoint/2010/main" val="321455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676C5-72C7-4335-907D-84EB7C5D22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903" y="1173025"/>
            <a:ext cx="4145058" cy="2616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4FA05D-2A61-47C5-9DF3-EDC907F3F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904" y="3935134"/>
            <a:ext cx="4145058" cy="2796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317FC-20D6-4B94-A226-D36133EE8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2" y="3935667"/>
            <a:ext cx="4145057" cy="2795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B7DF0F-4121-458F-BD96-1B8754F598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67" y="2464194"/>
            <a:ext cx="3262859" cy="2060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88B66-558F-43C2-B964-F44FDC8C00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569" y="271184"/>
            <a:ext cx="3262859" cy="20621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54A999-F3A8-4BBA-BBA5-4E86F4BFB3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3" y="1173024"/>
            <a:ext cx="4140551" cy="26168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B37BB2-64B7-49F5-A7A9-A8C450EE04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18" y="4669525"/>
            <a:ext cx="3266410" cy="20621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C840EF6-8F39-4F28-A061-DBF1AF085FCF}"/>
              </a:ext>
            </a:extLst>
          </p:cNvPr>
          <p:cNvSpPr txBox="1"/>
          <p:nvPr/>
        </p:nvSpPr>
        <p:spPr>
          <a:xfrm>
            <a:off x="1452785" y="196749"/>
            <a:ext cx="6469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WALAILAK UNIVERSITY</a:t>
            </a:r>
          </a:p>
        </p:txBody>
      </p:sp>
    </p:spTree>
    <p:extLst>
      <p:ext uri="{BB962C8B-B14F-4D97-AF65-F5344CB8AC3E}">
        <p14:creationId xmlns:p14="http://schemas.microsoft.com/office/powerpoint/2010/main" val="62512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B9C3E7-E4DC-4E41-A7A8-D88ED100E8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278834"/>
            <a:ext cx="3310164" cy="3531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69498-DFAE-40DD-8646-94FE9DE2A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37" y="278833"/>
            <a:ext cx="3539137" cy="35317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580645-5FA9-429B-9B6A-7F03C3636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623" y="278833"/>
            <a:ext cx="4730001" cy="3531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442E9-0C07-4169-94DE-1B78D1FC6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5" y="3903080"/>
            <a:ext cx="3934437" cy="27719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A1940A-E8A3-468C-A716-E0EB9593C1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8" y="3903079"/>
            <a:ext cx="2730871" cy="27719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D85139-61AC-48E8-9992-9D185E6475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3" y="3903079"/>
            <a:ext cx="4880551" cy="277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0" name="รูปภาพ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9" r="5386"/>
          <a:stretch/>
        </p:blipFill>
        <p:spPr>
          <a:xfrm>
            <a:off x="6123214" y="0"/>
            <a:ext cx="6068786" cy="6858000"/>
          </a:xfrm>
          <a:prstGeom prst="rect">
            <a:avLst/>
          </a:prstGeom>
        </p:spPr>
      </p:pic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7D683-E4A3-4035-BFF0-E8DCA51A9C31}"/>
              </a:ext>
            </a:extLst>
          </p:cNvPr>
          <p:cNvSpPr txBox="1"/>
          <p:nvPr/>
        </p:nvSpPr>
        <p:spPr>
          <a:xfrm>
            <a:off x="394478" y="2967335"/>
            <a:ext cx="5429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DB Adman X" panose="02000506090000020004" charset="-34"/>
                <a:cs typeface="DB Adman X" panose="02000506090000020004" charset="-34"/>
              </a:rPr>
              <a:t>“</a:t>
            </a:r>
            <a:r>
              <a:rPr lang="th-TH" sz="5400" dirty="0">
                <a:solidFill>
                  <a:schemeClr val="accent1">
                    <a:lumMod val="50000"/>
                  </a:schemeClr>
                </a:solidFill>
                <a:latin typeface="DB Adman X" panose="02000506090000020004" charset="-34"/>
                <a:cs typeface="DB Adman X" panose="02000506090000020004" charset="-34"/>
              </a:rPr>
              <a:t>เป็นมหาวิทยาลัยของรัฐ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DB Adman X" panose="02000506090000020004" charset="-34"/>
                <a:cs typeface="DB Adman X" panose="02000506090000020004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043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37EEEC-912F-460E-B1B4-58C23658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28" y="1373697"/>
            <a:ext cx="7307744" cy="4110606"/>
          </a:xfrm>
          <a:prstGeom prst="rect">
            <a:avLst/>
          </a:prstGeom>
        </p:spPr>
      </p:pic>
      <p:pic>
        <p:nvPicPr>
          <p:cNvPr id="3" name="รูปภาพ 4">
            <a:extLst>
              <a:ext uri="{FF2B5EF4-FFF2-40B4-BE49-F238E27FC236}">
                <a16:creationId xmlns:a16="http://schemas.microsoft.com/office/drawing/2014/main" id="{701F7E62-3C14-495B-8271-FC70A298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953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81DDCF-4C0C-476B-916F-97D78B06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491" y="1109094"/>
            <a:ext cx="8259116" cy="4645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6A5B8C-E58F-4756-A102-B01568DB7799}"/>
              </a:ext>
            </a:extLst>
          </p:cNvPr>
          <p:cNvSpPr/>
          <p:nvPr/>
        </p:nvSpPr>
        <p:spPr>
          <a:xfrm>
            <a:off x="1149292" y="763398"/>
            <a:ext cx="9966121" cy="540250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3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47" y="974313"/>
            <a:ext cx="7154258" cy="4909374"/>
          </a:xfrm>
          <a:prstGeom prst="rect">
            <a:avLst/>
          </a:prstGeom>
        </p:spPr>
      </p:pic>
      <p:pic>
        <p:nvPicPr>
          <p:cNvPr id="3" name="รูปภาพ 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4801964" y="3501348"/>
            <a:ext cx="26012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TCAS</a:t>
            </a:r>
            <a:endParaRPr lang="th-TH" sz="72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pPr algn="ctr"/>
            <a:r>
              <a:rPr lang="th-TH" sz="24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รูปแบบการรับสมัคร</a:t>
            </a:r>
          </a:p>
          <a:p>
            <a:pPr algn="ctr"/>
            <a:r>
              <a:rPr lang="th-TH" sz="24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ประจำปีการศึกษา 2563</a:t>
            </a:r>
          </a:p>
        </p:txBody>
      </p:sp>
      <p:grpSp>
        <p:nvGrpSpPr>
          <p:cNvPr id="12" name="กลุ่ม 11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7" name="สี่เหลี่ยมผืนผ้า 6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8" name="รูปภาพ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9" name="สี่เหลี่ยมผืนผ้า 8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1" name="สี่เหลี่ยมผืนผ้า 10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sp>
        <p:nvSpPr>
          <p:cNvPr id="14" name="สี่เหลี่ยมผืนผ้า 13"/>
          <p:cNvSpPr/>
          <p:nvPr/>
        </p:nvSpPr>
        <p:spPr>
          <a:xfrm>
            <a:off x="5105499" y="1268335"/>
            <a:ext cx="1958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altLang="ko-KR" sz="2100" kern="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รอบที่ 3</a:t>
            </a:r>
          </a:p>
          <a:p>
            <a:pPr algn="ctr">
              <a:defRPr/>
            </a:pPr>
            <a:r>
              <a:rPr lang="th-TH" altLang="ko-KR" sz="2100" kern="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รับตรงร่วมกัน</a:t>
            </a: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7098828" y="2079734"/>
            <a:ext cx="1958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altLang="ko-KR" sz="2100" kern="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รอบที่ 4</a:t>
            </a:r>
          </a:p>
          <a:p>
            <a:pPr algn="ctr">
              <a:defRPr/>
            </a:pPr>
            <a:r>
              <a:rPr lang="en-US" altLang="ko-KR" sz="2100" kern="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Admissions</a:t>
            </a: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3112170" y="2062272"/>
            <a:ext cx="1958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altLang="ko-KR" sz="2100" kern="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รอบที่ 2</a:t>
            </a:r>
          </a:p>
          <a:p>
            <a:pPr algn="ctr">
              <a:defRPr/>
            </a:pPr>
            <a:r>
              <a:rPr lang="th-TH" altLang="ko-KR" sz="2100" kern="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โควตาพื้นที่</a:t>
            </a: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2561447" y="4099345"/>
            <a:ext cx="14598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altLang="ko-KR" sz="2100" kern="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รอบที่ 1</a:t>
            </a:r>
          </a:p>
          <a:p>
            <a:pPr algn="ctr">
              <a:defRPr/>
            </a:pPr>
            <a:r>
              <a:rPr lang="en-US" altLang="ko-KR" sz="2100" kern="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Portfolio</a:t>
            </a: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8183824" y="4099345"/>
            <a:ext cx="14598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altLang="ko-KR" sz="2100" kern="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-</a:t>
            </a:r>
            <a:endParaRPr lang="en-US" altLang="ko-KR" sz="1500" kern="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4127052" y="5689474"/>
            <a:ext cx="3915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altLang="ko-KR" kern="0" dirty="0">
                <a:solidFill>
                  <a:srgbClr val="7030A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รอกำหนดการที่ชัดเจน</a:t>
            </a:r>
            <a:endParaRPr lang="th-TH" altLang="ko-KR" sz="1800" kern="0" dirty="0">
              <a:solidFill>
                <a:srgbClr val="7030A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4127052" y="5624509"/>
            <a:ext cx="3951048" cy="496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2100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7824193" y="4099345"/>
            <a:ext cx="1958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altLang="ko-KR" sz="2100" kern="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รอบที่5</a:t>
            </a:r>
          </a:p>
          <a:p>
            <a:pPr algn="ctr">
              <a:defRPr/>
            </a:pPr>
            <a:r>
              <a:rPr lang="th-TH" altLang="ko-KR" sz="2100" kern="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รับอิสระ</a:t>
            </a:r>
            <a:endParaRPr lang="en-US" altLang="ko-KR" sz="2100" kern="0" dirty="0">
              <a:solidFill>
                <a:schemeClr val="bg1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941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49" y="0"/>
            <a:ext cx="3867293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14" name="สี่เหลี่ยมผืนผ้า 13">
            <a:hlinkClick r:id="rId7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แพทย์ฯ</a:t>
            </a:r>
          </a:p>
        </p:txBody>
      </p:sp>
      <p:sp>
        <p:nvSpPr>
          <p:cNvPr id="15" name="สี่เหลี่ยมผืนผ้า 14">
            <a:hlinkClick r:id="rId8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เภสัชฯ</a:t>
            </a:r>
          </a:p>
        </p:txBody>
      </p:sp>
      <p:sp>
        <p:nvSpPr>
          <p:cNvPr id="16" name="สี่เหลี่ยมผืนผ้า 15">
            <a:hlinkClick r:id="rId9" action="ppaction://hlinksldjump"/>
          </p:cNvPr>
          <p:cNvSpPr/>
          <p:nvPr/>
        </p:nvSpPr>
        <p:spPr>
          <a:xfrm>
            <a:off x="40496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พยาบาล</a:t>
            </a:r>
          </a:p>
        </p:txBody>
      </p:sp>
      <p:sp>
        <p:nvSpPr>
          <p:cNvPr id="17" name="สี่เหลี่ยมผืนผ้า 16">
            <a:hlinkClick r:id="rId10" action="ppaction://hlinksldjump"/>
          </p:cNvPr>
          <p:cNvSpPr/>
          <p:nvPr/>
        </p:nvSpPr>
        <p:spPr>
          <a:xfrm>
            <a:off x="5345072" y="6360205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สห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เวชฯ</a:t>
            </a:r>
          </a:p>
        </p:txBody>
      </p:sp>
      <p:sp>
        <p:nvSpPr>
          <p:cNvPr id="18" name="สี่เหลี่ยมผืนผ้า 17">
            <a:hlinkClick r:id="rId11" action="ppaction://hlinksldjump"/>
          </p:cNvPr>
          <p:cNvSpPr/>
          <p:nvPr/>
        </p:nvSpPr>
        <p:spPr>
          <a:xfrm>
            <a:off x="6640472" y="6360205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สาธา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ฯ</a:t>
            </a:r>
          </a:p>
        </p:txBody>
      </p:sp>
      <p:sp>
        <p:nvSpPr>
          <p:cNvPr id="20" name="สี่เหลี่ยมผืนผ้า 19">
            <a:hlinkClick r:id="rId8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742521" y="728994"/>
            <a:ext cx="2053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กลุ่มวิทยาศาสตร์สุขภาพ</a:t>
            </a:r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8670779" y="728994"/>
            <a:ext cx="31550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6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แพทยศาสตร์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063514" y="1483047"/>
            <a:ext cx="2369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Medicine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1321569" y="1596488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1583058" y="2006267"/>
            <a:ext cx="498405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แพทยศาสตร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</a:t>
            </a:r>
            <a:endParaRPr lang="en-US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GPAX 3.50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33,900-.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รับเฉพาะ 5 จังหวัดภาคใต้</a:t>
            </a: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ตรัง/กระบี่/พังงา/ภูเก็ต/นครศรีฯ</a:t>
            </a:r>
          </a:p>
        </p:txBody>
      </p:sp>
    </p:spTree>
    <p:extLst>
      <p:ext uri="{BB962C8B-B14F-4D97-AF65-F5344CB8AC3E}">
        <p14:creationId xmlns:p14="http://schemas.microsoft.com/office/powerpoint/2010/main" val="214058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1" y="0"/>
            <a:ext cx="12209535" cy="6858000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74" y="0"/>
            <a:ext cx="3867293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" name="กลุ่ม 7"/>
          <p:cNvGrpSpPr/>
          <p:nvPr/>
        </p:nvGrpSpPr>
        <p:grpSpPr>
          <a:xfrm>
            <a:off x="394478" y="308066"/>
            <a:ext cx="2166968" cy="515623"/>
            <a:chOff x="420742" y="342718"/>
            <a:chExt cx="2889290" cy="687498"/>
          </a:xfrm>
        </p:grpSpPr>
        <p:sp>
          <p:nvSpPr>
            <p:cNvPr id="9" name="สี่เหลี่ยมผืนผ้า 8"/>
            <p:cNvSpPr/>
            <p:nvPr/>
          </p:nvSpPr>
          <p:spPr>
            <a:xfrm>
              <a:off x="801725" y="377115"/>
              <a:ext cx="25083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WALAILAK UNIVERSITY</a:t>
              </a:r>
              <a:endParaRPr lang="th-TH" sz="1800" dirty="0">
                <a:solidFill>
                  <a:schemeClr val="bg1">
                    <a:lumMod val="50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endParaRPr>
            </a:p>
          </p:txBody>
        </p:sp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42" y="342718"/>
              <a:ext cx="364654" cy="631131"/>
            </a:xfrm>
            <a:prstGeom prst="rect">
              <a:avLst/>
            </a:prstGeom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768169" y="660884"/>
              <a:ext cx="1978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 dirty="0">
                  <a:solidFill>
                    <a:schemeClr val="bg1">
                      <a:lumMod val="50000"/>
                    </a:schemeClr>
                  </a:solidFill>
                  <a:latin typeface="DB Adman X" panose="02000506090000020004" pitchFamily="2" charset="-34"/>
                  <a:cs typeface="DB Adman X" panose="02000506090000020004" pitchFamily="2" charset="-34"/>
                </a:rPr>
                <a:t>มหาวิทยาลัยวลัยลักษณ์</a:t>
              </a: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854872" y="342718"/>
              <a:ext cx="14400" cy="631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/>
            </a:p>
          </p:txBody>
        </p:sp>
      </p:grpSp>
      <p:pic>
        <p:nvPicPr>
          <p:cNvPr id="13" name="รูปภาพ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057" y="6380389"/>
            <a:ext cx="333602" cy="333602"/>
          </a:xfrm>
          <a:prstGeom prst="rect">
            <a:avLst/>
          </a:prstGeom>
        </p:spPr>
      </p:pic>
      <p:sp>
        <p:nvSpPr>
          <p:cNvPr id="15" name="สี่เหลี่ยมผืนผ้า 14">
            <a:hlinkClick r:id="rId7" action="ppaction://hlinksldjump"/>
          </p:cNvPr>
          <p:cNvSpPr/>
          <p:nvPr/>
        </p:nvSpPr>
        <p:spPr>
          <a:xfrm>
            <a:off x="14588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แพทย์ฯ</a:t>
            </a:r>
          </a:p>
        </p:txBody>
      </p:sp>
      <p:sp>
        <p:nvSpPr>
          <p:cNvPr id="16" name="สี่เหลี่ยมผืนผ้า 15">
            <a:hlinkClick r:id="rId8" action="ppaction://hlinksldjump"/>
          </p:cNvPr>
          <p:cNvSpPr/>
          <p:nvPr/>
        </p:nvSpPr>
        <p:spPr>
          <a:xfrm>
            <a:off x="27542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เภสัชฯ</a:t>
            </a:r>
          </a:p>
        </p:txBody>
      </p:sp>
      <p:sp>
        <p:nvSpPr>
          <p:cNvPr id="17" name="สี่เหลี่ยมผืนผ้า 16">
            <a:hlinkClick r:id="rId9" action="ppaction://hlinksldjump"/>
          </p:cNvPr>
          <p:cNvSpPr/>
          <p:nvPr/>
        </p:nvSpPr>
        <p:spPr>
          <a:xfrm>
            <a:off x="4049672" y="6362524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พยาบาล</a:t>
            </a:r>
          </a:p>
        </p:txBody>
      </p:sp>
      <p:sp>
        <p:nvSpPr>
          <p:cNvPr id="18" name="สี่เหลี่ยมผืนผ้า 17">
            <a:hlinkClick r:id="rId10" action="ppaction://hlinksldjump"/>
          </p:cNvPr>
          <p:cNvSpPr/>
          <p:nvPr/>
        </p:nvSpPr>
        <p:spPr>
          <a:xfrm>
            <a:off x="5345072" y="6360205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สห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เวชฯ</a:t>
            </a:r>
          </a:p>
        </p:txBody>
      </p:sp>
      <p:sp>
        <p:nvSpPr>
          <p:cNvPr id="19" name="สี่เหลี่ยมผืนผ้า 18">
            <a:hlinkClick r:id="rId11" action="ppaction://hlinksldjump"/>
          </p:cNvPr>
          <p:cNvSpPr/>
          <p:nvPr/>
        </p:nvSpPr>
        <p:spPr>
          <a:xfrm>
            <a:off x="6640472" y="6360205"/>
            <a:ext cx="1158097" cy="369332"/>
          </a:xfrm>
          <a:prstGeom prst="rect">
            <a:avLst/>
          </a:prstGeom>
          <a:solidFill>
            <a:srgbClr val="008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 err="1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สาธา</a:t>
            </a:r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ฯ</a:t>
            </a:r>
          </a:p>
        </p:txBody>
      </p:sp>
      <p:sp>
        <p:nvSpPr>
          <p:cNvPr id="20" name="สี่เหลี่ยมผืนผ้า 19">
            <a:hlinkClick r:id="rId8" action="ppaction://hlinksldjump"/>
          </p:cNvPr>
          <p:cNvSpPr/>
          <p:nvPr/>
        </p:nvSpPr>
        <p:spPr>
          <a:xfrm>
            <a:off x="163472" y="6360205"/>
            <a:ext cx="115809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สำนักวิชา</a:t>
            </a:r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8769364" y="728994"/>
            <a:ext cx="29578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6000" dirty="0">
                <a:solidFill>
                  <a:schemeClr val="accent6">
                    <a:lumMod val="75000"/>
                  </a:schemeClr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เภสัชศาสตร์</a:t>
            </a:r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9063514" y="1483047"/>
            <a:ext cx="2449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B Adman X" panose="02000506090000020004" pitchFamily="2" charset="-34"/>
                <a:cs typeface="DB Adman X" panose="02000506090000020004" pitchFamily="2" charset="-34"/>
              </a:rPr>
              <a:t>School of Pharmacy</a:t>
            </a:r>
            <a:endParaRPr lang="th-TH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B Adman X" panose="02000506090000020004" pitchFamily="2" charset="-34"/>
              <a:cs typeface="DB Adman X" panose="02000506090000020004" pitchFamily="2" charset="-34"/>
            </a:endParaRP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1321569" y="1596488"/>
            <a:ext cx="1148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หลักสูตร</a:t>
            </a: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1583058" y="2006267"/>
            <a:ext cx="5416868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เภสัชศาสตร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บัณฑิต</a:t>
            </a:r>
            <a:endParaRPr lang="en-US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GPAX 3.50</a:t>
            </a:r>
          </a:p>
          <a:p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GPAX 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</a:t>
            </a:r>
            <a:r>
              <a:rPr lang="th-TH" sz="3600" dirty="0" err="1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วิทย์</a:t>
            </a:r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/คณิต/อังกฤษ </a:t>
            </a:r>
            <a:r>
              <a:rPr lang="en-US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3.25</a:t>
            </a:r>
          </a:p>
          <a:p>
            <a:endParaRPr lang="en-US" sz="3600" dirty="0">
              <a:solidFill>
                <a:srgbClr val="002060"/>
              </a:solidFill>
              <a:latin typeface="DB Adman X" panose="02000506090000020004" pitchFamily="2" charset="-34"/>
              <a:cs typeface="DB Adman X" panose="02000506090000020004" pitchFamily="2" charset="-34"/>
            </a:endParaRPr>
          </a:p>
          <a:p>
            <a:r>
              <a:rPr lang="th-TH" sz="3600" dirty="0">
                <a:solidFill>
                  <a:srgbClr val="002060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ค่าเทอม 30,400-.</a:t>
            </a: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742521" y="728994"/>
            <a:ext cx="2053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DB Adman X" panose="02000506090000020004" pitchFamily="2" charset="-34"/>
                <a:cs typeface="DB Adman X" panose="02000506090000020004" pitchFamily="2" charset="-34"/>
              </a:rPr>
              <a:t>กลุ่มวิทยาศาสตร์สุขภาพ</a:t>
            </a:r>
          </a:p>
        </p:txBody>
      </p:sp>
    </p:spTree>
    <p:extLst>
      <p:ext uri="{BB962C8B-B14F-4D97-AF65-F5344CB8AC3E}">
        <p14:creationId xmlns:p14="http://schemas.microsoft.com/office/powerpoint/2010/main" val="22375691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2816</TotalTime>
  <Words>962</Words>
  <Application>Microsoft Office PowerPoint</Application>
  <PresentationFormat>Widescreen</PresentationFormat>
  <Paragraphs>309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DB Adman X</vt:lpstr>
      <vt:lpstr>Calibri Light</vt:lpstr>
      <vt:lpstr>Calibri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Windows User</dc:creator>
  <cp:lastModifiedBy>GIANT</cp:lastModifiedBy>
  <cp:revision>78</cp:revision>
  <dcterms:created xsi:type="dcterms:W3CDTF">2018-07-05T14:00:05Z</dcterms:created>
  <dcterms:modified xsi:type="dcterms:W3CDTF">2019-08-29T08:23:09Z</dcterms:modified>
</cp:coreProperties>
</file>